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800000"/>
    <a:srgbClr val="3333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0"/>
            <a:ext cx="457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1700" b="1" dirty="0" smtClean="0">
              <a:latin typeface="Constantia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Constantia" pitchFamily="18" charset="0"/>
              </a:rPr>
              <a:t>Министерство </a:t>
            </a:r>
            <a:r>
              <a:rPr lang="ru-RU" sz="1700" b="1" dirty="0" smtClean="0">
                <a:solidFill>
                  <a:srgbClr val="002060"/>
                </a:solidFill>
                <a:latin typeface="Constantia" pitchFamily="18" charset="0"/>
              </a:rPr>
              <a:t>здравоохранения Республики Узбекистан </a:t>
            </a:r>
            <a:endParaRPr lang="ru-RU" sz="17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Constantia" pitchFamily="18" charset="0"/>
              </a:rPr>
              <a:t>Ташкентская медицинская академия</a:t>
            </a:r>
            <a:endParaRPr lang="ru-RU" sz="17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Constantia" pitchFamily="18" charset="0"/>
              </a:rPr>
              <a:t>Кафедра психиатрии и наркологии</a:t>
            </a:r>
            <a:endParaRPr lang="ru-RU" sz="1700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ru-RU" b="1" dirty="0" smtClean="0"/>
              <a:t>               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НАУЧНО-ПРАКТИЧЕСКАЯ </a:t>
            </a:r>
            <a:r>
              <a:rPr lang="ru-RU" sz="1400" b="1" dirty="0" smtClean="0">
                <a:solidFill>
                  <a:srgbClr val="002060"/>
                </a:solidFill>
              </a:rPr>
              <a:t>КОНФЕРЕНЦИЯ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r>
              <a:rPr lang="ru-RU" sz="1900" b="1" dirty="0" smtClean="0">
                <a:solidFill>
                  <a:srgbClr val="800000"/>
                </a:solidFill>
              </a:rPr>
              <a:t>Инновационные подходы к диагностики и лечению аффективно-бредовых расстройств</a:t>
            </a:r>
            <a:endParaRPr lang="ru-RU" sz="1900" dirty="0" smtClean="0">
              <a:solidFill>
                <a:srgbClr val="8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lbertus" pitchFamily="34" charset="0"/>
              </a:rPr>
              <a:t>2018</a:t>
            </a:r>
          </a:p>
          <a:p>
            <a:pPr algn="ctr"/>
            <a:endParaRPr lang="ru-RU" dirty="0" smtClean="0"/>
          </a:p>
          <a:p>
            <a:r>
              <a:rPr lang="ru-RU" b="1" dirty="0" smtClean="0"/>
              <a:t>            </a:t>
            </a:r>
            <a:endParaRPr lang="ru-RU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ru-RU" sz="1400" b="1" dirty="0" smtClean="0">
                <a:solidFill>
                  <a:srgbClr val="002060"/>
                </a:solidFill>
              </a:rPr>
              <a:t>24-25 </a:t>
            </a:r>
            <a:r>
              <a:rPr lang="ru-RU" sz="1400" b="1" dirty="0" smtClean="0">
                <a:solidFill>
                  <a:srgbClr val="002060"/>
                </a:solidFill>
              </a:rPr>
              <a:t>апреля г.Ташкент 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26-27 апреля г.Самарканд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28 апреля </a:t>
            </a:r>
            <a:r>
              <a:rPr lang="ru-RU" sz="1400" b="1" dirty="0" smtClean="0">
                <a:solidFill>
                  <a:srgbClr val="002060"/>
                </a:solidFill>
              </a:rPr>
              <a:t>г.Бухара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333399"/>
                </a:solidFill>
              </a:rPr>
              <a:t> </a:t>
            </a:r>
            <a:r>
              <a:rPr lang="ru-RU" b="1" dirty="0" smtClean="0">
                <a:solidFill>
                  <a:srgbClr val="C00000"/>
                </a:solidFill>
              </a:rPr>
              <a:t>ПРИГЛАШЕНИЕ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333399"/>
              </a:solidFill>
            </a:endParaRPr>
          </a:p>
        </p:txBody>
      </p:sp>
      <p:pic>
        <p:nvPicPr>
          <p:cNvPr id="5" name="Рисунок 4" descr="E:\Коференция Крылов\EGI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71612"/>
            <a:ext cx="1599311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E:\Коференция Крылов\tashakademi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71612"/>
            <a:ext cx="1071570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F:\Коференция Крылов\235137200_2303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4429132"/>
            <a:ext cx="1555750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F:\Коференция Крылов\235137831_23123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4429132"/>
            <a:ext cx="1887536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285728"/>
          <a:ext cx="4000528" cy="621510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00528"/>
              </a:tblGrid>
              <a:tr h="6215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2018 </a:t>
                      </a:r>
                      <a:r>
                        <a:rPr lang="ru-RU" sz="1200" b="1" dirty="0"/>
                        <a:t>год 26 апреля (четверг)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/>
                        <a:t>10:00-12:00         -              </a:t>
                      </a:r>
                      <a:r>
                        <a:rPr lang="ru-RU" sz="1200" b="1" dirty="0"/>
                        <a:t>ЛЕКЦИЯ и МАСТЕР-КЛАСС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Место проведения: Самаркандский Государственный медицинский институт, кафедра психиатрии, наркологии и медицинской психологии (г. Самарканд).</a:t>
                      </a: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2018 </a:t>
                      </a:r>
                      <a:r>
                        <a:rPr lang="ru-RU" sz="1200" b="1" dirty="0"/>
                        <a:t>год 28 апреля (суббота)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/>
                        <a:t>10.00-12.00                       </a:t>
                      </a:r>
                      <a:r>
                        <a:rPr lang="ru-RU" sz="1200" b="1" dirty="0"/>
                        <a:t>ЛЕКЦИЯ и МАСТЕР-КЛАСС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Место проведения: Бухарский медицинский институт, кафедра психиатрии, наркологии и медицинской психологии (г. Бухара).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0" y="1000108"/>
          <a:ext cx="4324031" cy="2286680"/>
        </p:xfrm>
        <a:graphic>
          <a:graphicData uri="http://schemas.openxmlformats.org/drawingml/2006/table">
            <a:tbl>
              <a:tblPr/>
              <a:tblGrid>
                <a:gridCol w="1360070"/>
                <a:gridCol w="1435092"/>
                <a:gridCol w="1528869"/>
              </a:tblGrid>
              <a:tr h="18322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14:30 -  ОТКРЫТИЕ КОНФЕРЕНЦИИ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5255">
                <a:tc gridSpan="3">
                  <a:txBody>
                    <a:bodyPr/>
                    <a:lstStyle/>
                    <a:p>
                      <a:pPr indent="-152400">
                        <a:spcAft>
                          <a:spcPts val="0"/>
                        </a:spcAft>
                      </a:pP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1.Вступительное слово ректора Ташкентской медицинской академии </a:t>
                      </a:r>
                      <a:r>
                        <a:rPr lang="ru-RU" sz="1100" i="1" spc="0" dirty="0" err="1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Л.Н.Туйчиева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-152400">
                        <a:spcAft>
                          <a:spcPts val="0"/>
                        </a:spcAft>
                      </a:pP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2.Вступительное слово</a:t>
                      </a:r>
                      <a:r>
                        <a:rPr lang="ru-RU" sz="11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заведующий кафедры  «Психиатрии и наркологии» ТМА </a:t>
                      </a:r>
                      <a:r>
                        <a:rPr lang="ru-RU" sz="1100" i="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З.Ш.Ашурова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-152400">
                        <a:spcAft>
                          <a:spcPts val="0"/>
                        </a:spcAft>
                      </a:pP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3. Вступительное слово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профессора кафедры «Психиатрии и наркологии» Санкт-Петербургского медицинского университета им. акад. И.П.Павлова -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Крылова Владимира Ивановича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220">
                <a:tc gridSpan="3">
                  <a:txBody>
                    <a:bodyPr/>
                    <a:lstStyle/>
                    <a:p>
                      <a:pPr marL="107950" indent="-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14.40-16.30                       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ЛЕКЦИЯ и МАСТЕР-КЛАСС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40-15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Крылов Владимир Иванович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Аффективные расстройства 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30-16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Крылов Владимир Иванович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Навязчивые состояния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0" y="4036335"/>
          <a:ext cx="4324031" cy="2654791"/>
        </p:xfrm>
        <a:graphic>
          <a:graphicData uri="http://schemas.openxmlformats.org/drawingml/2006/table">
            <a:tbl>
              <a:tblPr/>
              <a:tblGrid>
                <a:gridCol w="1299569"/>
                <a:gridCol w="1439327"/>
                <a:gridCol w="1585135"/>
              </a:tblGrid>
              <a:tr h="187667">
                <a:tc gridSpan="3"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        09:00 -  ОТКРЫТИЕ КОНФЕРЕНЦИИ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5512">
                <a:tc gridSpan="3">
                  <a:txBody>
                    <a:bodyPr/>
                    <a:lstStyle/>
                    <a:p>
                      <a:pPr indent="-152400">
                        <a:spcAft>
                          <a:spcPts val="0"/>
                        </a:spcAft>
                      </a:pP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1.  Вступительное слово главного психиатра Минздрава </a:t>
                      </a:r>
                      <a:r>
                        <a:rPr lang="ru-RU" sz="1100" i="1" spc="0" dirty="0" err="1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РУз</a:t>
                      </a: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, заведующий кафедры психиатрии и психотерапии </a:t>
                      </a:r>
                      <a:r>
                        <a:rPr lang="ru-RU" sz="1100" i="1" spc="0" dirty="0" err="1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ТашИУВ</a:t>
                      </a: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, д.м.н., проф. У.Х.Алимова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-152400">
                        <a:spcAft>
                          <a:spcPts val="0"/>
                        </a:spcAft>
                      </a:pP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 2. Вступительное слово заведующий кафедры психиатрии и наркологии ТМА, д.м.н., доцент </a:t>
                      </a:r>
                      <a:r>
                        <a:rPr lang="ru-RU" sz="1100" i="1" spc="0" dirty="0" err="1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З.Ш.Ашурова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-152400">
                        <a:spcAft>
                          <a:spcPts val="0"/>
                        </a:spcAft>
                      </a:pPr>
                      <a:r>
                        <a:rPr lang="ru-RU" sz="110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 3.Вступительное слово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профессора кафедры «Психиатрии и наркологии» Санкт-Петербургского медицинского университета им. акад. И.П.Павлова -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Крылова Владимира Ивановича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667">
                <a:tc gridSpan="3">
                  <a:txBody>
                    <a:bodyPr/>
                    <a:lstStyle/>
                    <a:p>
                      <a:pPr marL="107950" indent="-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09:30 </a:t>
                      </a:r>
                      <a:r>
                        <a:rPr lang="en-US" sz="1100" b="1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– 12</a:t>
                      </a:r>
                      <a:r>
                        <a:rPr lang="ru-RU" sz="1100" b="1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:</a:t>
                      </a:r>
                      <a:r>
                        <a:rPr lang="en-US" sz="1100" b="0" i="1" spc="0" dirty="0">
                          <a:solidFill>
                            <a:srgbClr val="002060"/>
                          </a:solidFill>
                          <a:latin typeface="Times New Roman"/>
                          <a:ea typeface="Arial"/>
                          <a:cs typeface="Arial"/>
                        </a:rPr>
                        <a:t>00     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ЛЕКЦИЯ и КЛИНИЧЕСКИЙ РАЗБОР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09:30 </a:t>
                      </a: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0:3</a:t>
                      </a: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Крылов Владимир Иванович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Психопатология телесной перцепции 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0:3</a:t>
                      </a: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0 - 1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1:3</a:t>
                      </a:r>
                      <a:r>
                        <a:rPr lang="en-US" sz="11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Крылов Владимир Иванович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Бредовые расстройства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11:30 – 12:00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Клинический разбор больного – мастер-класс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0" y="3357562"/>
            <a:ext cx="4357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 год 25 апреля (среда)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проведения: кафедра психиатрии и наркологии ТМА     (Городская клиническая психиатрическая больница)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0" y="0"/>
            <a:ext cx="4357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проведения лекции и мастер классов.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 год 24 апреля (вторник)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проведения: Ташкентская медицинская академия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(зал ректорат)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928670"/>
          <a:ext cx="4071966" cy="5429288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5429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631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Глубокоуважаемый(</a:t>
                      </a:r>
                      <a:r>
                        <a:rPr lang="ru-RU" sz="1200" b="1" i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ая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__________________</a:t>
                      </a:r>
                      <a:r>
                        <a:rPr lang="en-US" sz="1200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__________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Кафедра психиатрии и наркологии Ташкентской медицинской академии приглашает Вас на научно-практическую конференцию </a:t>
                      </a:r>
                      <a:r>
                        <a:rPr lang="ru-RU" sz="12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«Инновационные подходы к диагностики и лечению аффективно-бредовых расстройств"</a:t>
                      </a:r>
                      <a:r>
                        <a:rPr lang="ru-RU" sz="12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которая будет проходить с 24 по 28 апреля 2018 г. в городах Ташкент (24-25 апреля), Самарканд (26 апреля) и Бухара (28 апреля) с  международным участием лектора Крылова Владимира Ивановича–врача-психиатра, д.м.н., профессора кафедры психиатрии и наркологии Первого Санкт-Петербургского государственного медицинского университета им. акад. И.П.Павлова.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297</Words>
  <PresentationFormat>Экран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2018-04-19T07:28:04Z</dcterms:modified>
</cp:coreProperties>
</file>